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98" r:id="rId3"/>
    <p:sldId id="297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6"/>
      <p:bold r:id="rId17"/>
    </p:embeddedFont>
    <p:embeddedFont>
      <p:font typeface="Bebas Neue" panose="020B0606020202050201" pitchFamily="34" charset="0"/>
      <p:regular r:id="rId18"/>
    </p:embeddedFont>
    <p:embeddedFont>
      <p:font typeface="IBM Plex Sans Condensed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80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Bebas Neue"/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pringer.com/series/15179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535301" y="1598172"/>
            <a:ext cx="4959600" cy="7914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Breast Cancer Detection using </a:t>
            </a:r>
            <a:r>
              <a:rPr lang="en-US" sz="4000" dirty="0">
                <a:solidFill>
                  <a:srgbClr val="0070C0"/>
                </a:solidFill>
              </a:rPr>
              <a:t>Transfer Learning </a:t>
            </a:r>
            <a:r>
              <a:rPr lang="en-US" sz="4000" dirty="0">
                <a:solidFill>
                  <a:schemeClr val="tx2">
                    <a:lumMod val="10000"/>
                  </a:schemeClr>
                </a:solidFill>
              </a:rPr>
              <a:t>Techniques in Convolutional Neural Networks</a:t>
            </a:r>
            <a:endParaRPr sz="20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C8BE56-3A11-46F9-84C8-385C24246355}"/>
              </a:ext>
            </a:extLst>
          </p:cNvPr>
          <p:cNvSpPr txBox="1"/>
          <p:nvPr/>
        </p:nvSpPr>
        <p:spPr>
          <a:xfrm>
            <a:off x="522838" y="3118018"/>
            <a:ext cx="836259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Paper Accepted : EAIT 2022 Conference</a:t>
            </a:r>
          </a:p>
          <a:p>
            <a:endParaRPr lang="en-US" sz="2000" b="1" u="sng" dirty="0"/>
          </a:p>
          <a:p>
            <a:r>
              <a:rPr lang="en-US" b="1" dirty="0"/>
              <a:t>will be published by Springer Nature book series </a:t>
            </a:r>
          </a:p>
          <a:p>
            <a:r>
              <a:rPr lang="en-US" b="1" u="sng" dirty="0">
                <a:hlinkClick r:id="rId5"/>
              </a:rPr>
              <a:t>“Lecture Notes in the Network and Systems”</a:t>
            </a:r>
            <a:endParaRPr lang="en-US" b="1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AB685-D199-471C-AEA4-E224C5A35BD6}"/>
              </a:ext>
            </a:extLst>
          </p:cNvPr>
          <p:cNvSpPr txBox="1"/>
          <p:nvPr/>
        </p:nvSpPr>
        <p:spPr>
          <a:xfrm>
            <a:off x="3545042" y="4418098"/>
            <a:ext cx="2377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Presented By</a:t>
            </a:r>
          </a:p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RANDRITA SARKAR</a:t>
            </a:r>
            <a:endParaRPr lang="en-IN" sz="18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2411760" y="165869"/>
            <a:ext cx="4483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itchFamily="34" charset="0"/>
              </a:rPr>
              <a:t>Detected Patches By the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5C6884-6AFB-45F8-BB03-CD345801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771550"/>
            <a:ext cx="3024336" cy="3783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s://www.kaggleusercontent.com/kf/86391225/eyJhbGciOiJkaXIiLCJlbmMiOiJBMTI4Q0JDLUhTMjU2In0..6Q-SmNZeaGyBqS21UYXksg.ul0VB5LaZtmIZ__yiTI7N0ioVrSJ5uN_2PgvmBHL0XEIyr5RPoy3t4iZkmYw4j9dmguWdBBn5MxazSXvc4NCz2-j2TQmY2Kweh_25pmGPw6ym7t0F2MUsPEUpEldJl3H6xk88SzNn63GkLjphSzJyONYOc1Pgu8tZ-Mk3tDatXNpWv3hNDGjFtCcJvXkr-uAOnf_XdozX8QAaUYcf8h6V58jdFqUfTlILF5Vmz85zYmhgugeM2CecXv2Df5ZZ1BJeLryj3KxmipFNujgpys6b1CO1uizhaw8dL70aR8Ur4287qeZ_239JXPJfM5N0FXFlOCO5Io3Ozk_2EY15a6B7G4WRhdVpHRI759YfG7KeFeLlx3NgaA4gcuqKiC8-6WWkSiozKcR0SQ-eqSWCLPjcdmwhPo7cszuGqgVGgPV0tpo9bB8nCNhi5I9l8Oz_7znsvVVWvgR60UKirf63f9B4sA3zsrBsqS5mC0L7VMpsnV0GctBytdBjo_JiyIALZKIaSB0kPox18ld2ubb83MwWl4Zpy2STQ9aIqTauWeMuufclc93XPC9WY6HBAswDOf5Ys-gfL_9dGJ8G_dMsF60Xhk3BJ54PIh6tHnGS1skyS8eGrTAADwH4GQOWbG0WfRTlf440kII9BIgLBJvmi70DaXvP3FEqT6NoVbI8NOahzmUzj66dQE6MYiAKI3lZ8nZ.zkN66Eym4POy1L2Vrm6Lkw/__results___files/__results___24_1.png">
            <a:extLst>
              <a:ext uri="{FF2B5EF4-FFF2-40B4-BE49-F238E27FC236}">
                <a16:creationId xmlns:a16="http://schemas.microsoft.com/office/drawing/2014/main" id="{BF038767-0E06-44D1-9984-598B746F8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0"/>
          <a:stretch/>
        </p:blipFill>
        <p:spPr bwMode="auto">
          <a:xfrm>
            <a:off x="4499992" y="771550"/>
            <a:ext cx="3384376" cy="3817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bg1"/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B6F1D-10F4-4A00-8ECA-007DFFF3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19" y="195486"/>
            <a:ext cx="5519362" cy="48493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500034" y="142858"/>
            <a:ext cx="1778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itchFamily="34" charset="0"/>
              </a:rPr>
              <a:t>Conclusion: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D0A7B-21FF-4C80-B353-73DD13ACDA2F}"/>
              </a:ext>
            </a:extLst>
          </p:cNvPr>
          <p:cNvSpPr txBox="1"/>
          <p:nvPr/>
        </p:nvSpPr>
        <p:spPr>
          <a:xfrm>
            <a:off x="772181" y="699542"/>
            <a:ext cx="757679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This paper presents a transfer learning-based strategy for classifying </a:t>
            </a:r>
            <a:r>
              <a:rPr lang="en-US" sz="2000" dirty="0" err="1">
                <a:solidFill>
                  <a:schemeClr val="bg1"/>
                </a:solidFill>
              </a:rPr>
              <a:t>HEstained</a:t>
            </a:r>
            <a:r>
              <a:rPr lang="en-US" sz="1800" dirty="0">
                <a:solidFill>
                  <a:schemeClr val="bg1"/>
                </a:solidFill>
              </a:rPr>
              <a:t> histological breast cancer images. Google’s Inception-V3 and residual network (ResNet152V2) designs, which have been pre-trained using ImageNet, are used to teach the network features. Both the networks have been trained with 70% of the data set, and their performance was evaluated on the remaining 30% of images. For the automatic analysis of breast cancer histology images, the given study illustrates the applicability and powerful classification capacity of transfer learning algorithms. 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5298479" y="2425636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07;p17"/>
          <p:cNvGrpSpPr/>
          <p:nvPr/>
        </p:nvGrpSpPr>
        <p:grpSpPr>
          <a:xfrm>
            <a:off x="5357818" y="642924"/>
            <a:ext cx="1129443" cy="1129717"/>
            <a:chOff x="6654650" y="3665275"/>
            <a:chExt cx="409100" cy="409125"/>
          </a:xfrm>
        </p:grpSpPr>
        <p:sp>
          <p:nvSpPr>
            <p:cNvPr id="108" name="Google Shape;108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10;p17"/>
          <p:cNvGrpSpPr/>
          <p:nvPr/>
        </p:nvGrpSpPr>
        <p:grpSpPr>
          <a:xfrm rot="1056946">
            <a:off x="4524553" y="1809905"/>
            <a:ext cx="746176" cy="746276"/>
            <a:chOff x="570875" y="4322250"/>
            <a:chExt cx="443300" cy="443325"/>
          </a:xfrm>
        </p:grpSpPr>
        <p:sp>
          <p:nvSpPr>
            <p:cNvPr id="111" name="Google Shape;111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 rot="2466643">
            <a:off x="4856136" y="2791926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4502204" y="1451088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2926240">
            <a:off x="5901539" y="2039291"/>
            <a:ext cx="197436" cy="1885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1608959">
            <a:off x="5278979" y="38778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19;p17"/>
          <p:cNvGrpSpPr/>
          <p:nvPr/>
        </p:nvGrpSpPr>
        <p:grpSpPr>
          <a:xfrm>
            <a:off x="6143636" y="1214428"/>
            <a:ext cx="2714848" cy="3653541"/>
            <a:chOff x="5503615" y="983605"/>
            <a:chExt cx="3588221" cy="4828894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357158" y="3214692"/>
            <a:ext cx="3929090" cy="111574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/>
              <a:t>Thank Y</a:t>
            </a:r>
            <a:r>
              <a:rPr lang="en-US" sz="7700" dirty="0"/>
              <a:t>o</a:t>
            </a:r>
            <a:r>
              <a:rPr lang="en" sz="7700" dirty="0"/>
              <a:t>u !</a:t>
            </a:r>
            <a:endParaRPr sz="7700"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428596" y="2428874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IT PROJ-CS601 TH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pic>
        <p:nvPicPr>
          <p:cNvPr id="1026" name="Picture 2" descr="Breast Cancer Statistics | Susan G. Komen®">
            <a:extLst>
              <a:ext uri="{FF2B5EF4-FFF2-40B4-BE49-F238E27FC236}">
                <a16:creationId xmlns:a16="http://schemas.microsoft.com/office/drawing/2014/main" id="{9CB90678-04B8-4E23-96A6-77550E659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" b="2400"/>
          <a:stretch/>
        </p:blipFill>
        <p:spPr bwMode="auto">
          <a:xfrm>
            <a:off x="785038" y="483518"/>
            <a:ext cx="6235234" cy="43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5940152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811075" y="603814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Domain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grpSp>
        <p:nvGrpSpPr>
          <p:cNvPr id="2" name="Google Shape;98;p16"/>
          <p:cNvGrpSpPr/>
          <p:nvPr/>
        </p:nvGrpSpPr>
        <p:grpSpPr>
          <a:xfrm>
            <a:off x="6858016" y="1714494"/>
            <a:ext cx="2285984" cy="3144959"/>
            <a:chOff x="5864288" y="1238675"/>
            <a:chExt cx="2840226" cy="3645025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16" y="1000114"/>
            <a:ext cx="548700" cy="660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EC79C-9049-43DF-A5ED-60ACCC8D6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669" y="1516118"/>
            <a:ext cx="5593100" cy="3033900"/>
          </a:xfrm>
        </p:spPr>
        <p:txBody>
          <a:bodyPr/>
          <a:lstStyle/>
          <a:p>
            <a:r>
              <a:rPr lang="en-US" sz="2000" dirty="0"/>
              <a:t>We  worked on the transfer learning approach to reach highest accuracy in prediction.</a:t>
            </a:r>
          </a:p>
          <a:p>
            <a:endParaRPr lang="en-US" sz="2000" dirty="0"/>
          </a:p>
          <a:p>
            <a:r>
              <a:rPr lang="en-US" sz="2000" dirty="0"/>
              <a:t>We built two models, one is using </a:t>
            </a:r>
            <a:r>
              <a:rPr lang="en-IN" sz="2000" b="1" dirty="0"/>
              <a:t>ResNet152V2</a:t>
            </a:r>
            <a:r>
              <a:rPr lang="en-IN" sz="2000" dirty="0"/>
              <a:t> and another one is on </a:t>
            </a:r>
            <a:r>
              <a:rPr lang="en-IN" sz="2000" b="1" dirty="0"/>
              <a:t>Inception-V3</a:t>
            </a:r>
          </a:p>
          <a:p>
            <a:pPr marL="76200" indent="0">
              <a:buNone/>
            </a:pPr>
            <a:endParaRPr lang="en-US" sz="2000" b="1" dirty="0"/>
          </a:p>
          <a:p>
            <a:pPr marL="76200" indent="0">
              <a:buNone/>
            </a:pPr>
            <a:endParaRPr lang="en-IN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59D3C-F6FD-465A-ABFD-AE826E1F3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35993" r="5113" b="9710"/>
          <a:stretch/>
        </p:blipFill>
        <p:spPr>
          <a:xfrm>
            <a:off x="827221" y="987574"/>
            <a:ext cx="7489558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EBE6F-6F6B-42A8-8FC4-41F58C25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55526"/>
            <a:ext cx="7382594" cy="442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3F10-C86C-4F69-B346-A9785FCC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782202"/>
            <a:ext cx="6866706" cy="38595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grpSp>
        <p:nvGrpSpPr>
          <p:cNvPr id="2" name="Google Shape;214;p25"/>
          <p:cNvGrpSpPr/>
          <p:nvPr/>
        </p:nvGrpSpPr>
        <p:grpSpPr>
          <a:xfrm>
            <a:off x="6516216" y="2453499"/>
            <a:ext cx="3442550" cy="2690001"/>
            <a:chOff x="5503605" y="983607"/>
            <a:chExt cx="3588232" cy="2803836"/>
          </a:xfrm>
        </p:grpSpPr>
        <p:pic>
          <p:nvPicPr>
            <p:cNvPr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41934"/>
            <a:stretch/>
          </p:blipFill>
          <p:spPr>
            <a:xfrm>
              <a:off x="5503605" y="983607"/>
              <a:ext cx="3588232" cy="280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F8C4860-C5FC-45A9-987D-759E490A6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549787"/>
            <a:ext cx="6264696" cy="3523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grpSp>
        <p:nvGrpSpPr>
          <p:cNvPr id="2" name="Google Shape;98;p16"/>
          <p:cNvGrpSpPr/>
          <p:nvPr/>
        </p:nvGrpSpPr>
        <p:grpSpPr>
          <a:xfrm>
            <a:off x="7380312" y="2509622"/>
            <a:ext cx="2275126" cy="2954892"/>
            <a:chOff x="5864288" y="1238675"/>
            <a:chExt cx="2840226" cy="3645025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358A06A-C340-45E8-BA1D-C1DC5B15ED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26" t="31791" r="6453" b="10732"/>
          <a:stretch/>
        </p:blipFill>
        <p:spPr>
          <a:xfrm>
            <a:off x="323529" y="843558"/>
            <a:ext cx="7056784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642B3-579D-4D7B-A5D6-1FCEB4349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24788" r="5900" b="14983"/>
          <a:stretch/>
        </p:blipFill>
        <p:spPr>
          <a:xfrm>
            <a:off x="845586" y="885057"/>
            <a:ext cx="7452828" cy="337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188</Words>
  <Application>Microsoft Office PowerPoint</Application>
  <PresentationFormat>On-screen Show (16:9)</PresentationFormat>
  <Paragraphs>27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Bebas Neue</vt:lpstr>
      <vt:lpstr>IBM Plex Sans Condensed</vt:lpstr>
      <vt:lpstr>Bahnschrift</vt:lpstr>
      <vt:lpstr>Flavius template</vt:lpstr>
      <vt:lpstr>Breast Cancer Detection using Transfer Learning Techniques in Convolutional Neural Networks</vt:lpstr>
      <vt:lpstr>PowerPoint Presentation</vt:lpstr>
      <vt:lpstr>Research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 Methodology</dc:title>
  <dc:creator>M Islam</dc:creator>
  <cp:lastModifiedBy>DELL</cp:lastModifiedBy>
  <cp:revision>23</cp:revision>
  <dcterms:modified xsi:type="dcterms:W3CDTF">2022-02-25T06:43:47Z</dcterms:modified>
</cp:coreProperties>
</file>